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6" r:id="rId2"/>
    <p:sldId id="257" r:id="rId3"/>
    <p:sldId id="272" r:id="rId4"/>
    <p:sldId id="273" r:id="rId5"/>
    <p:sldId id="275" r:id="rId6"/>
    <p:sldId id="27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16"/>
    <p:restoredTop sz="76511" autoAdjust="0"/>
  </p:normalViewPr>
  <p:slideViewPr>
    <p:cSldViewPr snapToGrid="0" snapToObjects="1">
      <p:cViewPr varScale="1">
        <p:scale>
          <a:sx n="40" d="100"/>
          <a:sy n="40" d="100"/>
        </p:scale>
        <p:origin x="1712" y="2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AD9C20-7313-45D2-8AD3-B85645CDC42A}" type="datetimeFigureOut">
              <a:rPr lang="en-GB" smtClean="0"/>
              <a:t>05/06/2025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7D29D4-0AEC-40FA-AC60-53D63AD1DC37}" type="slidenum">
              <a:rPr lang="en-GB" smtClean="0"/>
              <a:t>‹#›</a:t>
            </a:fld>
            <a:endParaRPr lang="en-GB"/>
          </a:p>
        </p:txBody>
      </p:sp>
    </p:spTree>
    <p:extLst>
      <p:ext uri="{BB962C8B-B14F-4D97-AF65-F5344CB8AC3E}">
        <p14:creationId xmlns:p14="http://schemas.microsoft.com/office/powerpoint/2010/main" val="2469062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TRUE - </a:t>
            </a:r>
            <a:r>
              <a:rPr lang="en-GB" sz="1800" dirty="0">
                <a:solidFill>
                  <a:srgbClr val="000000"/>
                </a:solidFill>
                <a:effectLst/>
                <a:latin typeface="Arial" panose="020B0604020202020204" pitchFamily="34" charset="0"/>
                <a:ea typeface="Times New Roman" panose="02020603050405020304" pitchFamily="18" charset="0"/>
              </a:rPr>
              <a:t>It is a very common long term lung condition. Around 1 in 11 children in the UK have asthma.</a:t>
            </a:r>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A7D29D4-0AEC-40FA-AC60-53D63AD1DC37}" type="slidenum">
              <a:rPr lang="en-GB" smtClean="0"/>
              <a:t>2</a:t>
            </a:fld>
            <a:endParaRPr lang="en-GB"/>
          </a:p>
        </p:txBody>
      </p:sp>
    </p:spTree>
    <p:extLst>
      <p:ext uri="{BB962C8B-B14F-4D97-AF65-F5344CB8AC3E}">
        <p14:creationId xmlns:p14="http://schemas.microsoft.com/office/powerpoint/2010/main" val="35957626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TRUE - These symptoms can be mild or severe and can come and go. Someone with severe symptoms is having an asthma attack and needs urgent medical help</a:t>
            </a:r>
          </a:p>
        </p:txBody>
      </p:sp>
      <p:sp>
        <p:nvSpPr>
          <p:cNvPr id="4" name="Slide Number Placeholder 3"/>
          <p:cNvSpPr>
            <a:spLocks noGrp="1"/>
          </p:cNvSpPr>
          <p:nvPr>
            <p:ph type="sldNum" sz="quarter" idx="5"/>
          </p:nvPr>
        </p:nvSpPr>
        <p:spPr/>
        <p:txBody>
          <a:bodyPr/>
          <a:lstStyle/>
          <a:p>
            <a:fld id="{DA7D29D4-0AEC-40FA-AC60-53D63AD1DC37}" type="slidenum">
              <a:rPr lang="en-GB" smtClean="0"/>
              <a:t>3</a:t>
            </a:fld>
            <a:endParaRPr lang="en-GB"/>
          </a:p>
        </p:txBody>
      </p:sp>
    </p:spTree>
    <p:extLst>
      <p:ext uri="{BB962C8B-B14F-4D97-AF65-F5344CB8AC3E}">
        <p14:creationId xmlns:p14="http://schemas.microsoft.com/office/powerpoint/2010/main" val="860723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FALSE - Although asthma can be a serious condition, it can usually  be managed with the right treatment. </a:t>
            </a:r>
            <a:r>
              <a:rPr lang="en-GB" sz="1800" dirty="0">
                <a:solidFill>
                  <a:srgbClr val="000000"/>
                </a:solidFill>
                <a:effectLst/>
                <a:latin typeface="Arial" panose="020B0604020202020204" pitchFamily="34" charset="0"/>
                <a:ea typeface="Times New Roman" panose="02020603050405020304" pitchFamily="18" charset="0"/>
              </a:rPr>
              <a:t>Everyone with asthma should have an asthma plan to help them manage their asthma, but as long as they look after themselves and manage their asthma correctly, they can still live normal lives!</a:t>
            </a:r>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DA7D29D4-0AEC-40FA-AC60-53D63AD1DC37}" type="slidenum">
              <a:rPr lang="en-GB" smtClean="0"/>
              <a:t>4</a:t>
            </a:fld>
            <a:endParaRPr lang="en-GB"/>
          </a:p>
        </p:txBody>
      </p:sp>
    </p:spTree>
    <p:extLst>
      <p:ext uri="{BB962C8B-B14F-4D97-AF65-F5344CB8AC3E}">
        <p14:creationId xmlns:p14="http://schemas.microsoft.com/office/powerpoint/2010/main" val="3444135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FALSE – There are two types of inhalers.  There is a brown inhaler called a preventer inhaler.  This helps with any breathing problems - it keeps lungs healthy and asthma under control. </a:t>
            </a:r>
          </a:p>
          <a:p>
            <a:endParaRPr lang="en-GB" dirty="0"/>
          </a:p>
          <a:p>
            <a:r>
              <a:rPr lang="en-GB" dirty="0"/>
              <a:t>There is also a blue inhaler, called a reliever.  The medicine in a blue inhaler helps people with asthma to breathe more easily if they have a cough or tight chest or are finding it harder to breathe, which is only when  they would use this type of inhaler</a:t>
            </a:r>
            <a:r>
              <a:rPr lang="en-GB"/>
              <a:t>.  If </a:t>
            </a:r>
            <a:r>
              <a:rPr lang="en-GB" dirty="0"/>
              <a:t>asthma gets worse and the blue inhaler is not helping enough, then you must call for help because it means that the person is having an asthma attack, which can </a:t>
            </a:r>
            <a:r>
              <a:rPr lang="en-GB"/>
              <a:t>be dangerous.  </a:t>
            </a:r>
            <a:endParaRPr lang="en-GB" dirty="0"/>
          </a:p>
        </p:txBody>
      </p:sp>
      <p:sp>
        <p:nvSpPr>
          <p:cNvPr id="4" name="Slide Number Placeholder 3"/>
          <p:cNvSpPr>
            <a:spLocks noGrp="1"/>
          </p:cNvSpPr>
          <p:nvPr>
            <p:ph type="sldNum" sz="quarter" idx="5"/>
          </p:nvPr>
        </p:nvSpPr>
        <p:spPr/>
        <p:txBody>
          <a:bodyPr/>
          <a:lstStyle/>
          <a:p>
            <a:fld id="{DA7D29D4-0AEC-40FA-AC60-53D63AD1DC37}" type="slidenum">
              <a:rPr lang="en-GB" smtClean="0"/>
              <a:t>5</a:t>
            </a:fld>
            <a:endParaRPr lang="en-GB"/>
          </a:p>
        </p:txBody>
      </p:sp>
    </p:spTree>
    <p:extLst>
      <p:ext uri="{BB962C8B-B14F-4D97-AF65-F5344CB8AC3E}">
        <p14:creationId xmlns:p14="http://schemas.microsoft.com/office/powerpoint/2010/main" val="10849274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TRUE</a:t>
            </a:r>
          </a:p>
        </p:txBody>
      </p:sp>
      <p:sp>
        <p:nvSpPr>
          <p:cNvPr id="4" name="Slide Number Placeholder 3"/>
          <p:cNvSpPr>
            <a:spLocks noGrp="1"/>
          </p:cNvSpPr>
          <p:nvPr>
            <p:ph type="sldNum" sz="quarter" idx="5"/>
          </p:nvPr>
        </p:nvSpPr>
        <p:spPr/>
        <p:txBody>
          <a:bodyPr/>
          <a:lstStyle/>
          <a:p>
            <a:fld id="{DA7D29D4-0AEC-40FA-AC60-53D63AD1DC37}" type="slidenum">
              <a:rPr lang="en-GB" smtClean="0"/>
              <a:t>6</a:t>
            </a:fld>
            <a:endParaRPr lang="en-GB"/>
          </a:p>
        </p:txBody>
      </p:sp>
    </p:spTree>
    <p:extLst>
      <p:ext uri="{BB962C8B-B14F-4D97-AF65-F5344CB8AC3E}">
        <p14:creationId xmlns:p14="http://schemas.microsoft.com/office/powerpoint/2010/main" val="322193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935151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307108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96951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452636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079435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23018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69580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2122264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134570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46384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4210E8-235C-9E4A-BE30-F63A2C6FE37E}" type="datetimeFigureOut">
              <a:rPr lang="en-US" smtClean="0"/>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35066D5-C63C-B343-A904-2C87978A10A0}" type="slidenum">
              <a:rPr lang="en-US" smtClean="0"/>
              <a:t>‹#›</a:t>
            </a:fld>
            <a:endParaRPr lang="en-US" dirty="0"/>
          </a:p>
        </p:txBody>
      </p:sp>
    </p:spTree>
    <p:extLst>
      <p:ext uri="{BB962C8B-B14F-4D97-AF65-F5344CB8AC3E}">
        <p14:creationId xmlns:p14="http://schemas.microsoft.com/office/powerpoint/2010/main" val="4952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4210E8-235C-9E4A-BE30-F63A2C6FE37E}" type="datetimeFigureOut">
              <a:rPr lang="en-US" smtClean="0"/>
              <a:t>6/5/2025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5066D5-C63C-B343-A904-2C87978A10A0}" type="slidenum">
              <a:rPr lang="en-US" smtClean="0"/>
              <a:t>‹#›</a:t>
            </a:fld>
            <a:endParaRPr lang="en-US" dirty="0"/>
          </a:p>
        </p:txBody>
      </p:sp>
    </p:spTree>
    <p:extLst>
      <p:ext uri="{BB962C8B-B14F-4D97-AF65-F5344CB8AC3E}">
        <p14:creationId xmlns:p14="http://schemas.microsoft.com/office/powerpoint/2010/main" val="1184700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a:extLst>
              <a:ext uri="{FF2B5EF4-FFF2-40B4-BE49-F238E27FC236}">
                <a16:creationId xmlns:a16="http://schemas.microsoft.com/office/drawing/2014/main" id="{574ECF62-9185-68EA-16F5-EE7434C3E461}"/>
              </a:ext>
            </a:extLst>
          </p:cNvPr>
          <p:cNvSpPr>
            <a:spLocks noGrp="1"/>
          </p:cNvSpPr>
          <p:nvPr>
            <p:ph type="subTitle" idx="1"/>
          </p:nvPr>
        </p:nvSpPr>
        <p:spPr>
          <a:xfrm>
            <a:off x="-27771" y="849890"/>
            <a:ext cx="9144000" cy="438912"/>
          </a:xfrm>
        </p:spPr>
        <p:txBody>
          <a:bodyPr/>
          <a:lstStyle/>
          <a:p>
            <a:r>
              <a:rPr lang="en-US" dirty="0">
                <a:latin typeface="VAG Rounded Std Light" charset="0"/>
                <a:ea typeface="VAG Rounded Std Light" charset="0"/>
                <a:cs typeface="VAG Rounded Std Light" charset="0"/>
              </a:rPr>
              <a:t>Moggy’s new medicine</a:t>
            </a:r>
          </a:p>
        </p:txBody>
      </p:sp>
      <p:sp>
        <p:nvSpPr>
          <p:cNvPr id="11" name="Rounded Rectangle 10">
            <a:extLst>
              <a:ext uri="{FF2B5EF4-FFF2-40B4-BE49-F238E27FC236}">
                <a16:creationId xmlns:a16="http://schemas.microsoft.com/office/drawing/2014/main" id="{7CB1714B-E3EC-C5BA-32E5-637840F7A178}"/>
              </a:ext>
            </a:extLst>
          </p:cNvPr>
          <p:cNvSpPr/>
          <p:nvPr/>
        </p:nvSpPr>
        <p:spPr>
          <a:xfrm>
            <a:off x="2877014" y="3429000"/>
            <a:ext cx="3389970"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ubtitle 2">
            <a:extLst>
              <a:ext uri="{FF2B5EF4-FFF2-40B4-BE49-F238E27FC236}">
                <a16:creationId xmlns:a16="http://schemas.microsoft.com/office/drawing/2014/main" id="{4E21237E-D22B-A66F-91FA-C97A6297459E}"/>
              </a:ext>
            </a:extLst>
          </p:cNvPr>
          <p:cNvSpPr txBox="1">
            <a:spLocks/>
          </p:cNvSpPr>
          <p:nvPr/>
        </p:nvSpPr>
        <p:spPr>
          <a:xfrm>
            <a:off x="2843783" y="3535680"/>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dirty="0">
                <a:latin typeface="VAG Rounded Std Light" charset="0"/>
                <a:ea typeface="VAG Rounded Std Light" charset="0"/>
                <a:cs typeface="VAG Rounded Std Light" charset="0"/>
              </a:rPr>
              <a:t>Let’s Begin</a:t>
            </a:r>
            <a:r>
              <a:rPr lang="is-IS" sz="2800" dirty="0">
                <a:latin typeface="VAG Rounded Std Light" charset="0"/>
                <a:ea typeface="VAG Rounded Std Light" charset="0"/>
                <a:cs typeface="VAG Rounded Std Light" charset="0"/>
              </a:rPr>
              <a:t>…</a:t>
            </a:r>
            <a:endParaRPr lang="en-US" sz="2800" dirty="0">
              <a:latin typeface="VAG Rounded Std Light" charset="0"/>
              <a:ea typeface="VAG Rounded Std Light" charset="0"/>
              <a:cs typeface="VAG Rounded Std Light" charset="0"/>
            </a:endParaRPr>
          </a:p>
        </p:txBody>
      </p:sp>
      <p:sp>
        <p:nvSpPr>
          <p:cNvPr id="13" name="TextBox 12">
            <a:extLst>
              <a:ext uri="{FF2B5EF4-FFF2-40B4-BE49-F238E27FC236}">
                <a16:creationId xmlns:a16="http://schemas.microsoft.com/office/drawing/2014/main" id="{0F7FEDB1-CD01-4DE8-3561-2BD55A8B4788}"/>
              </a:ext>
            </a:extLst>
          </p:cNvPr>
          <p:cNvSpPr txBox="1"/>
          <p:nvPr/>
        </p:nvSpPr>
        <p:spPr>
          <a:xfrm>
            <a:off x="1377283" y="1386654"/>
            <a:ext cx="6333893" cy="1631216"/>
          </a:xfrm>
          <a:prstGeom prst="rect">
            <a:avLst/>
          </a:prstGeom>
          <a:noFill/>
        </p:spPr>
        <p:txBody>
          <a:bodyPr wrap="square" rtlCol="0">
            <a:spAutoFit/>
          </a:bodyPr>
          <a:lstStyle/>
          <a:p>
            <a:pPr algn="ctr"/>
            <a:r>
              <a:rPr lang="en-US" sz="5000" b="1" dirty="0">
                <a:latin typeface="VAG Rounded Std Light" charset="0"/>
                <a:ea typeface="VAG Rounded Std Light" charset="0"/>
                <a:cs typeface="VAG Rounded Std Light" charset="0"/>
              </a:rPr>
              <a:t>What have you learnt?</a:t>
            </a:r>
          </a:p>
          <a:p>
            <a:pPr algn="ctr"/>
            <a:r>
              <a:rPr lang="en-US" sz="5000" b="1" dirty="0">
                <a:latin typeface="VAG Rounded Std Light" charset="0"/>
                <a:ea typeface="VAG Rounded Std Light" charset="0"/>
                <a:cs typeface="VAG Rounded Std Light" charset="0"/>
              </a:rPr>
              <a:t> QUIZ</a:t>
            </a:r>
          </a:p>
        </p:txBody>
      </p:sp>
      <p:pic>
        <p:nvPicPr>
          <p:cNvPr id="2" name="Picture 1">
            <a:extLst>
              <a:ext uri="{FF2B5EF4-FFF2-40B4-BE49-F238E27FC236}">
                <a16:creationId xmlns:a16="http://schemas.microsoft.com/office/drawing/2014/main" id="{09C802EF-56C3-0C78-CA4F-CA8F2BFC492C}"/>
              </a:ext>
            </a:extLst>
          </p:cNvPr>
          <p:cNvPicPr>
            <a:picLocks noChangeAspect="1"/>
          </p:cNvPicPr>
          <p:nvPr/>
        </p:nvPicPr>
        <p:blipFill>
          <a:blip r:embed="rId2"/>
          <a:stretch>
            <a:fillRect/>
          </a:stretch>
        </p:blipFill>
        <p:spPr>
          <a:xfrm>
            <a:off x="3287448" y="4711692"/>
            <a:ext cx="2569104" cy="1515371"/>
          </a:xfrm>
          <a:prstGeom prst="rect">
            <a:avLst/>
          </a:prstGeom>
        </p:spPr>
      </p:pic>
    </p:spTree>
    <p:extLst>
      <p:ext uri="{BB962C8B-B14F-4D97-AF65-F5344CB8AC3E}">
        <p14:creationId xmlns:p14="http://schemas.microsoft.com/office/powerpoint/2010/main" val="10549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500"/>
                                        <p:tgtEl>
                                          <p:spTgt spid="12"/>
                                        </p:tgtEl>
                                      </p:cBhvr>
                                    </p:animEffect>
                                  </p:childTnLst>
                                </p:cTn>
                              </p:par>
                            </p:childTnLst>
                          </p:cTn>
                        </p:par>
                        <p:par>
                          <p:cTn id="12" fill="hold">
                            <p:stCondLst>
                              <p:cond delay="1000"/>
                            </p:stCondLst>
                            <p:childTnLst>
                              <p:par>
                                <p:cTn id="13" presetID="26" presetClass="emph" presetSubtype="0" fill="hold" grpId="1" nodeType="afterEffect">
                                  <p:stCondLst>
                                    <p:cond delay="0"/>
                                  </p:stCondLst>
                                  <p:childTnLst>
                                    <p:animEffect transition="out" filter="fade">
                                      <p:cBhvr>
                                        <p:cTn id="14" dur="500" tmFilter="0, 0; .2, .5; .8, .5; 1, 0"/>
                                        <p:tgtEl>
                                          <p:spTgt spid="11"/>
                                        </p:tgtEl>
                                      </p:cBhvr>
                                    </p:animEffect>
                                    <p:animScale>
                                      <p:cBhvr>
                                        <p:cTn id="15" dur="250" autoRev="1" fill="hold"/>
                                        <p:tgtEl>
                                          <p:spTgt spid="11"/>
                                        </p:tgtEl>
                                      </p:cBhvr>
                                      <p:by x="105000" y="105000"/>
                                    </p:animScale>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23959" y="4694471"/>
            <a:ext cx="2409361"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p:cNvSpPr txBox="1">
            <a:spLocks/>
          </p:cNvSpPr>
          <p:nvPr/>
        </p:nvSpPr>
        <p:spPr>
          <a:xfrm>
            <a:off x="579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TRUE</a:t>
            </a:r>
            <a:endParaRPr lang="en-US" sz="2800" b="1" dirty="0">
              <a:latin typeface="VAG Rounded Std Light" charset="0"/>
              <a:ea typeface="VAG Rounded Std Light" charset="0"/>
              <a:cs typeface="VAG Rounded Std Light" charset="0"/>
            </a:endParaRPr>
          </a:p>
        </p:txBody>
      </p:sp>
      <p:sp>
        <p:nvSpPr>
          <p:cNvPr id="8" name="Subtitle 2"/>
          <p:cNvSpPr txBox="1">
            <a:spLocks/>
          </p:cNvSpPr>
          <p:nvPr/>
        </p:nvSpPr>
        <p:spPr>
          <a:xfrm>
            <a:off x="5151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FALSE</a:t>
            </a:r>
            <a:endParaRPr lang="en-US" sz="2800" b="1" dirty="0">
              <a:latin typeface="VAG Rounded Std Light" charset="0"/>
              <a:ea typeface="VAG Rounded Std Light" charset="0"/>
              <a:cs typeface="VAG Rounded Std Light" charset="0"/>
            </a:endParaRPr>
          </a:p>
        </p:txBody>
      </p:sp>
      <p:sp>
        <p:nvSpPr>
          <p:cNvPr id="3" name="Subtitle 2">
            <a:extLst>
              <a:ext uri="{FF2B5EF4-FFF2-40B4-BE49-F238E27FC236}">
                <a16:creationId xmlns:a16="http://schemas.microsoft.com/office/drawing/2014/main" id="{9A620E4C-26EF-5631-3AFB-EC3D2AB705A0}"/>
              </a:ext>
            </a:extLst>
          </p:cNvPr>
          <p:cNvSpPr txBox="1">
            <a:spLocks/>
          </p:cNvSpPr>
          <p:nvPr/>
        </p:nvSpPr>
        <p:spPr>
          <a:xfrm>
            <a:off x="-10281" y="1002290"/>
            <a:ext cx="9144000" cy="4389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lumMod val="65000"/>
                  </a:schemeClr>
                </a:solidFill>
                <a:latin typeface="VAG Rounded Std Light" charset="0"/>
                <a:ea typeface="VAG Rounded Std Light" charset="0"/>
                <a:cs typeface="VAG Rounded Std Light" charset="0"/>
              </a:rPr>
              <a:t>Moggy’s new medicine</a:t>
            </a:r>
          </a:p>
        </p:txBody>
      </p:sp>
      <p:sp>
        <p:nvSpPr>
          <p:cNvPr id="7" name="TextBox 6">
            <a:extLst>
              <a:ext uri="{FF2B5EF4-FFF2-40B4-BE49-F238E27FC236}">
                <a16:creationId xmlns:a16="http://schemas.microsoft.com/office/drawing/2014/main" id="{E55A6D29-1651-F653-85BB-F056894E16D2}"/>
              </a:ext>
            </a:extLst>
          </p:cNvPr>
          <p:cNvSpPr txBox="1"/>
          <p:nvPr/>
        </p:nvSpPr>
        <p:spPr>
          <a:xfrm>
            <a:off x="1405053" y="1527381"/>
            <a:ext cx="6333893" cy="1200329"/>
          </a:xfrm>
          <a:prstGeom prst="rect">
            <a:avLst/>
          </a:prstGeom>
          <a:noFill/>
        </p:spPr>
        <p:txBody>
          <a:bodyPr wrap="square" rtlCol="0">
            <a:spAutoFit/>
          </a:bodyPr>
          <a:lstStyle/>
          <a:p>
            <a:pPr algn="ctr"/>
            <a:r>
              <a:rPr lang="en-GB" sz="3600" b="1" dirty="0"/>
              <a:t>Asthma is a very common condition in children</a:t>
            </a:r>
          </a:p>
        </p:txBody>
      </p:sp>
      <p:pic>
        <p:nvPicPr>
          <p:cNvPr id="4" name="Picture 3">
            <a:extLst>
              <a:ext uri="{FF2B5EF4-FFF2-40B4-BE49-F238E27FC236}">
                <a16:creationId xmlns:a16="http://schemas.microsoft.com/office/drawing/2014/main" id="{406BE16D-4928-AD90-444D-9F61A0116E60}"/>
              </a:ext>
            </a:extLst>
          </p:cNvPr>
          <p:cNvPicPr>
            <a:picLocks noChangeAspect="1"/>
          </p:cNvPicPr>
          <p:nvPr/>
        </p:nvPicPr>
        <p:blipFill>
          <a:blip r:embed="rId3"/>
          <a:stretch>
            <a:fillRect/>
          </a:stretch>
        </p:blipFill>
        <p:spPr>
          <a:xfrm>
            <a:off x="3569259" y="5291229"/>
            <a:ext cx="2069673" cy="1220785"/>
          </a:xfrm>
          <a:prstGeom prst="rect">
            <a:avLst/>
          </a:prstGeom>
        </p:spPr>
      </p:pic>
    </p:spTree>
    <p:extLst>
      <p:ext uri="{BB962C8B-B14F-4D97-AF65-F5344CB8AC3E}">
        <p14:creationId xmlns:p14="http://schemas.microsoft.com/office/powerpoint/2010/main" val="143949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childTnLst>
                                </p:cTn>
                              </p:par>
                            </p:childTnLst>
                          </p:cTn>
                        </p:par>
                        <p:par>
                          <p:cTn id="17" fill="hold">
                            <p:stCondLst>
                              <p:cond delay="1000"/>
                            </p:stCondLst>
                            <p:childTnLst>
                              <p:par>
                                <p:cTn id="18" presetID="26" presetClass="emph" presetSubtype="0" fill="hold" grpId="1" nodeType="afterEffect">
                                  <p:stCondLst>
                                    <p:cond delay="0"/>
                                  </p:stCondLst>
                                  <p:childTnLst>
                                    <p:animEffect transition="out" filter="fade">
                                      <p:cBhvr>
                                        <p:cTn id="19" dur="500" tmFilter="0, 0; .2, .5; .8, .5; 1, 0"/>
                                        <p:tgtEl>
                                          <p:spTgt spid="5"/>
                                        </p:tgtEl>
                                      </p:cBhvr>
                                    </p:animEffect>
                                    <p:animScale>
                                      <p:cBhvr>
                                        <p:cTn id="20" dur="250" autoRev="1" fill="hold"/>
                                        <p:tgtEl>
                                          <p:spTgt spid="5"/>
                                        </p:tgtEl>
                                      </p:cBhvr>
                                      <p:by x="105000" y="105000"/>
                                    </p:animScale>
                                  </p:childTnLst>
                                </p:cTn>
                              </p:par>
                            </p:childTnLst>
                          </p:cTn>
                        </p:par>
                        <p:par>
                          <p:cTn id="21" fill="hold">
                            <p:stCondLst>
                              <p:cond delay="1500"/>
                            </p:stCondLst>
                            <p:childTnLst>
                              <p:par>
                                <p:cTn id="22" presetID="26" presetClass="emph" presetSubtype="0" fill="hold" grpId="1" nodeType="afterEffect">
                                  <p:stCondLst>
                                    <p:cond delay="0"/>
                                  </p:stCondLst>
                                  <p:childTnLst>
                                    <p:animEffect transition="out" filter="fade">
                                      <p:cBhvr>
                                        <p:cTn id="23" dur="500" tmFilter="0, 0; .2, .5; .8, .5; 1, 0"/>
                                        <p:tgtEl>
                                          <p:spTgt spid="6"/>
                                        </p:tgtEl>
                                      </p:cBhvr>
                                    </p:animEffect>
                                    <p:animScale>
                                      <p:cBhvr>
                                        <p:cTn id="24" dur="250" autoRev="1" fill="hold"/>
                                        <p:tgtEl>
                                          <p:spTgt spid="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23959" y="4694471"/>
            <a:ext cx="2409361"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p:cNvSpPr txBox="1">
            <a:spLocks/>
          </p:cNvSpPr>
          <p:nvPr/>
        </p:nvSpPr>
        <p:spPr>
          <a:xfrm>
            <a:off x="579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TRUE</a:t>
            </a:r>
            <a:endParaRPr lang="en-US" sz="2800" b="1" dirty="0">
              <a:latin typeface="VAG Rounded Std Light" charset="0"/>
              <a:ea typeface="VAG Rounded Std Light" charset="0"/>
              <a:cs typeface="VAG Rounded Std Light" charset="0"/>
            </a:endParaRPr>
          </a:p>
        </p:txBody>
      </p:sp>
      <p:sp>
        <p:nvSpPr>
          <p:cNvPr id="8" name="Subtitle 2"/>
          <p:cNvSpPr txBox="1">
            <a:spLocks/>
          </p:cNvSpPr>
          <p:nvPr/>
        </p:nvSpPr>
        <p:spPr>
          <a:xfrm>
            <a:off x="5151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FALSE</a:t>
            </a:r>
            <a:endParaRPr lang="en-US" sz="2800" b="1" dirty="0">
              <a:latin typeface="VAG Rounded Std Light" charset="0"/>
              <a:ea typeface="VAG Rounded Std Light" charset="0"/>
              <a:cs typeface="VAG Rounded Std Light" charset="0"/>
            </a:endParaRPr>
          </a:p>
        </p:txBody>
      </p:sp>
      <p:sp>
        <p:nvSpPr>
          <p:cNvPr id="2" name="Subtitle 2">
            <a:extLst>
              <a:ext uri="{FF2B5EF4-FFF2-40B4-BE49-F238E27FC236}">
                <a16:creationId xmlns:a16="http://schemas.microsoft.com/office/drawing/2014/main" id="{CD75E64C-7C99-E1DE-6E46-84245D0C4404}"/>
              </a:ext>
            </a:extLst>
          </p:cNvPr>
          <p:cNvSpPr txBox="1">
            <a:spLocks/>
          </p:cNvSpPr>
          <p:nvPr/>
        </p:nvSpPr>
        <p:spPr>
          <a:xfrm>
            <a:off x="-10281" y="1002290"/>
            <a:ext cx="9144000" cy="4389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lumMod val="65000"/>
                  </a:schemeClr>
                </a:solidFill>
                <a:latin typeface="VAG Rounded Std Light" charset="0"/>
                <a:ea typeface="VAG Rounded Std Light" charset="0"/>
                <a:cs typeface="VAG Rounded Std Light" charset="0"/>
              </a:rPr>
              <a:t>Moggy’s new medicine</a:t>
            </a:r>
          </a:p>
        </p:txBody>
      </p:sp>
      <p:sp>
        <p:nvSpPr>
          <p:cNvPr id="3" name="TextBox 2">
            <a:extLst>
              <a:ext uri="{FF2B5EF4-FFF2-40B4-BE49-F238E27FC236}">
                <a16:creationId xmlns:a16="http://schemas.microsoft.com/office/drawing/2014/main" id="{FCD6036D-E21A-045F-EE14-01A0A1C0B06D}"/>
              </a:ext>
            </a:extLst>
          </p:cNvPr>
          <p:cNvSpPr txBox="1"/>
          <p:nvPr/>
        </p:nvSpPr>
        <p:spPr>
          <a:xfrm>
            <a:off x="1405053" y="1527381"/>
            <a:ext cx="6333893" cy="1754326"/>
          </a:xfrm>
          <a:prstGeom prst="rect">
            <a:avLst/>
          </a:prstGeom>
          <a:noFill/>
        </p:spPr>
        <p:txBody>
          <a:bodyPr wrap="square" rtlCol="0">
            <a:spAutoFit/>
          </a:bodyPr>
          <a:lstStyle/>
          <a:p>
            <a:pPr algn="ctr">
              <a:defRPr/>
            </a:pPr>
            <a:r>
              <a:rPr lang="en-GB" sz="3600" b="1" dirty="0">
                <a:latin typeface="VAG Rounded Std Light"/>
                <a:cs typeface="VAG Rounded Std Light"/>
              </a:rPr>
              <a:t>Symptoms of asthma include coughing, wheezing, shortness of breath and chest tightness</a:t>
            </a:r>
            <a:endParaRPr lang="en-US" sz="3600" b="1" dirty="0">
              <a:latin typeface="VAG Rounded Std Light"/>
              <a:cs typeface="VAG Rounded Std Light"/>
            </a:endParaRPr>
          </a:p>
        </p:txBody>
      </p:sp>
      <p:pic>
        <p:nvPicPr>
          <p:cNvPr id="7" name="Picture 6">
            <a:extLst>
              <a:ext uri="{FF2B5EF4-FFF2-40B4-BE49-F238E27FC236}">
                <a16:creationId xmlns:a16="http://schemas.microsoft.com/office/drawing/2014/main" id="{EABB79B1-B41C-4846-094E-1799B18C7B8C}"/>
              </a:ext>
            </a:extLst>
          </p:cNvPr>
          <p:cNvPicPr>
            <a:picLocks noChangeAspect="1"/>
          </p:cNvPicPr>
          <p:nvPr/>
        </p:nvPicPr>
        <p:blipFill>
          <a:blip r:embed="rId3"/>
          <a:stretch>
            <a:fillRect/>
          </a:stretch>
        </p:blipFill>
        <p:spPr>
          <a:xfrm>
            <a:off x="3569259" y="5291229"/>
            <a:ext cx="2069673" cy="1220785"/>
          </a:xfrm>
          <a:prstGeom prst="rect">
            <a:avLst/>
          </a:prstGeom>
        </p:spPr>
      </p:pic>
    </p:spTree>
    <p:extLst>
      <p:ext uri="{BB962C8B-B14F-4D97-AF65-F5344CB8AC3E}">
        <p14:creationId xmlns:p14="http://schemas.microsoft.com/office/powerpoint/2010/main" val="397436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childTnLst>
                                </p:cTn>
                              </p:par>
                            </p:childTnLst>
                          </p:cTn>
                        </p:par>
                        <p:par>
                          <p:cTn id="17" fill="hold">
                            <p:stCondLst>
                              <p:cond delay="1000"/>
                            </p:stCondLst>
                            <p:childTnLst>
                              <p:par>
                                <p:cTn id="18" presetID="26" presetClass="emph" presetSubtype="0" fill="hold" grpId="1" nodeType="afterEffect">
                                  <p:stCondLst>
                                    <p:cond delay="0"/>
                                  </p:stCondLst>
                                  <p:childTnLst>
                                    <p:animEffect transition="out" filter="fade">
                                      <p:cBhvr>
                                        <p:cTn id="19" dur="500" tmFilter="0, 0; .2, .5; .8, .5; 1, 0"/>
                                        <p:tgtEl>
                                          <p:spTgt spid="5"/>
                                        </p:tgtEl>
                                      </p:cBhvr>
                                    </p:animEffect>
                                    <p:animScale>
                                      <p:cBhvr>
                                        <p:cTn id="20" dur="250" autoRev="1" fill="hold"/>
                                        <p:tgtEl>
                                          <p:spTgt spid="5"/>
                                        </p:tgtEl>
                                      </p:cBhvr>
                                      <p:by x="105000" y="105000"/>
                                    </p:animScale>
                                  </p:childTnLst>
                                </p:cTn>
                              </p:par>
                            </p:childTnLst>
                          </p:cTn>
                        </p:par>
                        <p:par>
                          <p:cTn id="21" fill="hold">
                            <p:stCondLst>
                              <p:cond delay="1500"/>
                            </p:stCondLst>
                            <p:childTnLst>
                              <p:par>
                                <p:cTn id="22" presetID="26" presetClass="emph" presetSubtype="0" fill="hold" grpId="1" nodeType="afterEffect">
                                  <p:stCondLst>
                                    <p:cond delay="0"/>
                                  </p:stCondLst>
                                  <p:childTnLst>
                                    <p:animEffect transition="out" filter="fade">
                                      <p:cBhvr>
                                        <p:cTn id="23" dur="500" tmFilter="0, 0; .2, .5; .8, .5; 1, 0"/>
                                        <p:tgtEl>
                                          <p:spTgt spid="6"/>
                                        </p:tgtEl>
                                      </p:cBhvr>
                                    </p:animEffect>
                                    <p:animScale>
                                      <p:cBhvr>
                                        <p:cTn id="24" dur="250" autoRev="1" fill="hold"/>
                                        <p:tgtEl>
                                          <p:spTgt spid="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675952" y="4694471"/>
            <a:ext cx="2409361"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p:cNvSpPr txBox="1">
            <a:spLocks/>
          </p:cNvSpPr>
          <p:nvPr/>
        </p:nvSpPr>
        <p:spPr>
          <a:xfrm>
            <a:off x="579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TRUE</a:t>
            </a:r>
            <a:endParaRPr lang="en-US" sz="2800" b="1" dirty="0">
              <a:latin typeface="VAG Rounded Std Light" charset="0"/>
              <a:ea typeface="VAG Rounded Std Light" charset="0"/>
              <a:cs typeface="VAG Rounded Std Light" charset="0"/>
            </a:endParaRPr>
          </a:p>
        </p:txBody>
      </p:sp>
      <p:sp>
        <p:nvSpPr>
          <p:cNvPr id="8" name="Subtitle 2"/>
          <p:cNvSpPr txBox="1">
            <a:spLocks/>
          </p:cNvSpPr>
          <p:nvPr/>
        </p:nvSpPr>
        <p:spPr>
          <a:xfrm>
            <a:off x="5151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FALSE</a:t>
            </a:r>
            <a:endParaRPr lang="en-US" sz="2800" b="1" dirty="0">
              <a:latin typeface="VAG Rounded Std Light" charset="0"/>
              <a:ea typeface="VAG Rounded Std Light" charset="0"/>
              <a:cs typeface="VAG Rounded Std Light" charset="0"/>
            </a:endParaRPr>
          </a:p>
        </p:txBody>
      </p:sp>
      <p:sp>
        <p:nvSpPr>
          <p:cNvPr id="2" name="Subtitle 2">
            <a:extLst>
              <a:ext uri="{FF2B5EF4-FFF2-40B4-BE49-F238E27FC236}">
                <a16:creationId xmlns:a16="http://schemas.microsoft.com/office/drawing/2014/main" id="{BAA8A3FD-40F4-2295-8836-B166636F6D60}"/>
              </a:ext>
            </a:extLst>
          </p:cNvPr>
          <p:cNvSpPr txBox="1">
            <a:spLocks/>
          </p:cNvSpPr>
          <p:nvPr/>
        </p:nvSpPr>
        <p:spPr>
          <a:xfrm>
            <a:off x="-10281" y="1002290"/>
            <a:ext cx="9144000" cy="4389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lumMod val="65000"/>
                  </a:schemeClr>
                </a:solidFill>
                <a:latin typeface="VAG Rounded Std Light" charset="0"/>
                <a:ea typeface="VAG Rounded Std Light" charset="0"/>
                <a:cs typeface="VAG Rounded Std Light" charset="0"/>
              </a:rPr>
              <a:t>Moggy’s new medicine</a:t>
            </a:r>
          </a:p>
        </p:txBody>
      </p:sp>
      <p:sp>
        <p:nvSpPr>
          <p:cNvPr id="3" name="TextBox 2">
            <a:extLst>
              <a:ext uri="{FF2B5EF4-FFF2-40B4-BE49-F238E27FC236}">
                <a16:creationId xmlns:a16="http://schemas.microsoft.com/office/drawing/2014/main" id="{B06E5227-8D13-B9F1-CB32-DD74367BF0E0}"/>
              </a:ext>
            </a:extLst>
          </p:cNvPr>
          <p:cNvSpPr txBox="1"/>
          <p:nvPr/>
        </p:nvSpPr>
        <p:spPr>
          <a:xfrm>
            <a:off x="1405053" y="1527381"/>
            <a:ext cx="6333893" cy="1754326"/>
          </a:xfrm>
          <a:prstGeom prst="rect">
            <a:avLst/>
          </a:prstGeom>
          <a:noFill/>
        </p:spPr>
        <p:txBody>
          <a:bodyPr wrap="square" rtlCol="0">
            <a:spAutoFit/>
          </a:bodyPr>
          <a:lstStyle/>
          <a:p>
            <a:pPr algn="ctr">
              <a:defRPr/>
            </a:pPr>
            <a:r>
              <a:rPr lang="en-GB" sz="3600" b="1" dirty="0">
                <a:latin typeface="VAG Rounded Std Light"/>
                <a:cs typeface="VAG Rounded Std Light"/>
              </a:rPr>
              <a:t>People who have asthma </a:t>
            </a:r>
            <a:br>
              <a:rPr lang="en-GB" sz="3600" b="1" dirty="0">
                <a:latin typeface="VAG Rounded Std Light"/>
                <a:cs typeface="VAG Rounded Std Light"/>
              </a:rPr>
            </a:br>
            <a:r>
              <a:rPr lang="en-GB" sz="3600" b="1" dirty="0">
                <a:latin typeface="VAG Rounded Std Light"/>
                <a:cs typeface="VAG Rounded Std Light"/>
              </a:rPr>
              <a:t>can’t do any sports </a:t>
            </a:r>
            <a:br>
              <a:rPr lang="en-GB" sz="3600" b="1" dirty="0">
                <a:latin typeface="VAG Rounded Std Light"/>
                <a:cs typeface="VAG Rounded Std Light"/>
              </a:rPr>
            </a:br>
            <a:r>
              <a:rPr lang="en-GB" sz="3600" b="1" dirty="0">
                <a:latin typeface="VAG Rounded Std Light"/>
                <a:cs typeface="VAG Rounded Std Light"/>
              </a:rPr>
              <a:t>or exercise</a:t>
            </a:r>
          </a:p>
        </p:txBody>
      </p:sp>
      <p:pic>
        <p:nvPicPr>
          <p:cNvPr id="5" name="Picture 4">
            <a:extLst>
              <a:ext uri="{FF2B5EF4-FFF2-40B4-BE49-F238E27FC236}">
                <a16:creationId xmlns:a16="http://schemas.microsoft.com/office/drawing/2014/main" id="{D2E9C47B-1C00-18E0-BA25-7228DCD7C161}"/>
              </a:ext>
            </a:extLst>
          </p:cNvPr>
          <p:cNvPicPr>
            <a:picLocks noChangeAspect="1"/>
          </p:cNvPicPr>
          <p:nvPr/>
        </p:nvPicPr>
        <p:blipFill>
          <a:blip r:embed="rId3"/>
          <a:stretch>
            <a:fillRect/>
          </a:stretch>
        </p:blipFill>
        <p:spPr>
          <a:xfrm>
            <a:off x="3569259" y="5291229"/>
            <a:ext cx="2069673" cy="1220785"/>
          </a:xfrm>
          <a:prstGeom prst="rect">
            <a:avLst/>
          </a:prstGeom>
        </p:spPr>
      </p:pic>
    </p:spTree>
    <p:extLst>
      <p:ext uri="{BB962C8B-B14F-4D97-AF65-F5344CB8AC3E}">
        <p14:creationId xmlns:p14="http://schemas.microsoft.com/office/powerpoint/2010/main" val="211060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2000"/>
                            </p:stCondLst>
                            <p:childTnLst>
                              <p:par>
                                <p:cTn id="13" presetID="26" presetClass="emph" presetSubtype="0" fill="hold" grpId="1" nodeType="afterEffect">
                                  <p:stCondLst>
                                    <p:cond delay="0"/>
                                  </p:stCondLst>
                                  <p:childTnLst>
                                    <p:animEffect transition="out" filter="fade">
                                      <p:cBhvr>
                                        <p:cTn id="14" dur="500" tmFilter="0, 0; .2, .5; .8, .5; 1, 0"/>
                                        <p:tgtEl>
                                          <p:spTgt spid="6"/>
                                        </p:tgtEl>
                                      </p:cBhvr>
                                    </p:animEffect>
                                    <p:animScale>
                                      <p:cBhvr>
                                        <p:cTn id="15" dur="250" autoRev="1" fill="hold"/>
                                        <p:tgtEl>
                                          <p:spTgt spid="6"/>
                                        </p:tgtEl>
                                      </p:cBhvr>
                                      <p:by x="105000" y="105000"/>
                                    </p:animScale>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childTnLst>
                                </p:cTn>
                              </p:par>
                            </p:childTnLst>
                          </p:cTn>
                        </p:par>
                        <p:par>
                          <p:cTn id="21" fill="hold">
                            <p:stCondLst>
                              <p:cond delay="1000"/>
                            </p:stCondLst>
                            <p:childTnLst>
                              <p:par>
                                <p:cTn id="22" presetID="26" presetClass="emph" presetSubtype="0" fill="hold" grpId="1" nodeType="afterEffect">
                                  <p:stCondLst>
                                    <p:cond delay="0"/>
                                  </p:stCondLst>
                                  <p:childTnLst>
                                    <p:animEffect transition="out" filter="fade">
                                      <p:cBhvr>
                                        <p:cTn id="23" dur="500" tmFilter="0, 0; .2, .5; .8, .5; 1, 0"/>
                                        <p:tgtEl>
                                          <p:spTgt spid="10"/>
                                        </p:tgtEl>
                                      </p:cBhvr>
                                    </p:animEffect>
                                    <p:animScale>
                                      <p:cBhvr>
                                        <p:cTn id="24"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6" grpId="0"/>
      <p:bldP spid="6" grpId="1"/>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5675952" y="4694471"/>
            <a:ext cx="2409361"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p:cNvSpPr txBox="1">
            <a:spLocks/>
          </p:cNvSpPr>
          <p:nvPr/>
        </p:nvSpPr>
        <p:spPr>
          <a:xfrm>
            <a:off x="579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TRUE</a:t>
            </a:r>
            <a:endParaRPr lang="en-US" sz="2800" b="1" dirty="0">
              <a:latin typeface="VAG Rounded Std Light" charset="0"/>
              <a:ea typeface="VAG Rounded Std Light" charset="0"/>
              <a:cs typeface="VAG Rounded Std Light" charset="0"/>
            </a:endParaRPr>
          </a:p>
        </p:txBody>
      </p:sp>
      <p:sp>
        <p:nvSpPr>
          <p:cNvPr id="8" name="Subtitle 2"/>
          <p:cNvSpPr txBox="1">
            <a:spLocks/>
          </p:cNvSpPr>
          <p:nvPr/>
        </p:nvSpPr>
        <p:spPr>
          <a:xfrm>
            <a:off x="5151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FALSE</a:t>
            </a:r>
            <a:endParaRPr lang="en-US" sz="2800" b="1" dirty="0">
              <a:latin typeface="VAG Rounded Std Light" charset="0"/>
              <a:ea typeface="VAG Rounded Std Light" charset="0"/>
              <a:cs typeface="VAG Rounded Std Light" charset="0"/>
            </a:endParaRPr>
          </a:p>
        </p:txBody>
      </p:sp>
      <p:sp>
        <p:nvSpPr>
          <p:cNvPr id="2" name="Subtitle 2">
            <a:extLst>
              <a:ext uri="{FF2B5EF4-FFF2-40B4-BE49-F238E27FC236}">
                <a16:creationId xmlns:a16="http://schemas.microsoft.com/office/drawing/2014/main" id="{86D1B2BB-E14E-1CED-90C2-9334553A2898}"/>
              </a:ext>
            </a:extLst>
          </p:cNvPr>
          <p:cNvSpPr txBox="1">
            <a:spLocks/>
          </p:cNvSpPr>
          <p:nvPr/>
        </p:nvSpPr>
        <p:spPr>
          <a:xfrm>
            <a:off x="-10281" y="1002290"/>
            <a:ext cx="9144000" cy="4389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lumMod val="65000"/>
                  </a:schemeClr>
                </a:solidFill>
                <a:latin typeface="VAG Rounded Std Light" charset="0"/>
                <a:ea typeface="VAG Rounded Std Light" charset="0"/>
                <a:cs typeface="VAG Rounded Std Light" charset="0"/>
              </a:rPr>
              <a:t>Moggy’s new medicine</a:t>
            </a:r>
          </a:p>
        </p:txBody>
      </p:sp>
      <p:sp>
        <p:nvSpPr>
          <p:cNvPr id="3" name="TextBox 2">
            <a:extLst>
              <a:ext uri="{FF2B5EF4-FFF2-40B4-BE49-F238E27FC236}">
                <a16:creationId xmlns:a16="http://schemas.microsoft.com/office/drawing/2014/main" id="{C7E3CACE-DA74-0D9D-377E-5FD167FD5D0B}"/>
              </a:ext>
            </a:extLst>
          </p:cNvPr>
          <p:cNvSpPr txBox="1"/>
          <p:nvPr/>
        </p:nvSpPr>
        <p:spPr>
          <a:xfrm>
            <a:off x="1405053" y="1527381"/>
            <a:ext cx="6333893" cy="1200329"/>
          </a:xfrm>
          <a:prstGeom prst="rect">
            <a:avLst/>
          </a:prstGeom>
          <a:noFill/>
        </p:spPr>
        <p:txBody>
          <a:bodyPr wrap="square" rtlCol="0">
            <a:spAutoFit/>
          </a:bodyPr>
          <a:lstStyle/>
          <a:p>
            <a:pPr algn="ctr">
              <a:defRPr/>
            </a:pPr>
            <a:r>
              <a:rPr lang="en-US" sz="3600" b="1" dirty="0">
                <a:latin typeface="VAG Rounded Std Light"/>
                <a:cs typeface="VAG Rounded Std Light"/>
              </a:rPr>
              <a:t>There is only one type of inhaler  - a brown one</a:t>
            </a:r>
          </a:p>
        </p:txBody>
      </p:sp>
      <p:pic>
        <p:nvPicPr>
          <p:cNvPr id="5" name="Picture 4">
            <a:extLst>
              <a:ext uri="{FF2B5EF4-FFF2-40B4-BE49-F238E27FC236}">
                <a16:creationId xmlns:a16="http://schemas.microsoft.com/office/drawing/2014/main" id="{D3A50C4B-F721-AAE2-73D9-225429F31C0C}"/>
              </a:ext>
            </a:extLst>
          </p:cNvPr>
          <p:cNvPicPr>
            <a:picLocks noChangeAspect="1"/>
          </p:cNvPicPr>
          <p:nvPr/>
        </p:nvPicPr>
        <p:blipFill>
          <a:blip r:embed="rId3"/>
          <a:stretch>
            <a:fillRect/>
          </a:stretch>
        </p:blipFill>
        <p:spPr>
          <a:xfrm>
            <a:off x="3569259" y="5291229"/>
            <a:ext cx="2069673" cy="1220785"/>
          </a:xfrm>
          <a:prstGeom prst="rect">
            <a:avLst/>
          </a:prstGeom>
        </p:spPr>
      </p:pic>
    </p:spTree>
    <p:extLst>
      <p:ext uri="{BB962C8B-B14F-4D97-AF65-F5344CB8AC3E}">
        <p14:creationId xmlns:p14="http://schemas.microsoft.com/office/powerpoint/2010/main" val="4215631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2000"/>
                            </p:stCondLst>
                            <p:childTnLst>
                              <p:par>
                                <p:cTn id="13" presetID="26" presetClass="emph" presetSubtype="0" fill="hold" grpId="1" nodeType="afterEffect">
                                  <p:stCondLst>
                                    <p:cond delay="0"/>
                                  </p:stCondLst>
                                  <p:childTnLst>
                                    <p:animEffect transition="out" filter="fade">
                                      <p:cBhvr>
                                        <p:cTn id="14" dur="500" tmFilter="0, 0; .2, .5; .8, .5; 1, 0"/>
                                        <p:tgtEl>
                                          <p:spTgt spid="6"/>
                                        </p:tgtEl>
                                      </p:cBhvr>
                                    </p:animEffect>
                                    <p:animScale>
                                      <p:cBhvr>
                                        <p:cTn id="15" dur="250" autoRev="1" fill="hold"/>
                                        <p:tgtEl>
                                          <p:spTgt spid="6"/>
                                        </p:tgtEl>
                                      </p:cBhvr>
                                      <p:by x="105000" y="105000"/>
                                    </p:animScale>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childTnLst>
                                </p:cTn>
                              </p:par>
                            </p:childTnLst>
                          </p:cTn>
                        </p:par>
                        <p:par>
                          <p:cTn id="21" fill="hold">
                            <p:stCondLst>
                              <p:cond delay="1000"/>
                            </p:stCondLst>
                            <p:childTnLst>
                              <p:par>
                                <p:cTn id="22" presetID="26" presetClass="emph" presetSubtype="0" fill="hold" grpId="1" nodeType="afterEffect">
                                  <p:stCondLst>
                                    <p:cond delay="0"/>
                                  </p:stCondLst>
                                  <p:childTnLst>
                                    <p:animEffect transition="out" filter="fade">
                                      <p:cBhvr>
                                        <p:cTn id="23" dur="500" tmFilter="0, 0; .2, .5; .8, .5; 1, 0"/>
                                        <p:tgtEl>
                                          <p:spTgt spid="10"/>
                                        </p:tgtEl>
                                      </p:cBhvr>
                                    </p:animEffect>
                                    <p:animScale>
                                      <p:cBhvr>
                                        <p:cTn id="24" dur="250" autoRev="1" fill="hold"/>
                                        <p:tgtEl>
                                          <p:spTgt spid="10"/>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6" grpId="0"/>
      <p:bldP spid="6" grpId="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23959" y="4694471"/>
            <a:ext cx="2409361" cy="652272"/>
          </a:xfrm>
          <a:prstGeom prst="roundRect">
            <a:avLst/>
          </a:prstGeom>
          <a:solidFill>
            <a:srgbClr val="92D050"/>
          </a:solidFill>
          <a:ln>
            <a:noFill/>
          </a:ln>
          <a:effectLst>
            <a:glow>
              <a:schemeClr val="accent1"/>
            </a:glow>
            <a:softEdge rad="0"/>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p:cNvSpPr txBox="1">
            <a:spLocks/>
          </p:cNvSpPr>
          <p:nvPr/>
        </p:nvSpPr>
        <p:spPr>
          <a:xfrm>
            <a:off x="579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TRUE</a:t>
            </a:r>
            <a:endParaRPr lang="en-US" sz="2800" b="1" dirty="0">
              <a:latin typeface="VAG Rounded Std Light" charset="0"/>
              <a:ea typeface="VAG Rounded Std Light" charset="0"/>
              <a:cs typeface="VAG Rounded Std Light" charset="0"/>
            </a:endParaRPr>
          </a:p>
        </p:txBody>
      </p:sp>
      <p:sp>
        <p:nvSpPr>
          <p:cNvPr id="8" name="Subtitle 2"/>
          <p:cNvSpPr txBox="1">
            <a:spLocks/>
          </p:cNvSpPr>
          <p:nvPr/>
        </p:nvSpPr>
        <p:spPr>
          <a:xfrm>
            <a:off x="5151213" y="4777187"/>
            <a:ext cx="3456432" cy="43891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2800" b="1" dirty="0">
                <a:latin typeface="VAG Rounded Std Light" charset="0"/>
                <a:ea typeface="VAG Rounded Std Light" charset="0"/>
                <a:cs typeface="VAG Rounded Std Light" charset="0"/>
              </a:rPr>
              <a:t>FALSE</a:t>
            </a:r>
            <a:endParaRPr lang="en-US" sz="2800" b="1" dirty="0">
              <a:latin typeface="VAG Rounded Std Light" charset="0"/>
              <a:ea typeface="VAG Rounded Std Light" charset="0"/>
              <a:cs typeface="VAG Rounded Std Light" charset="0"/>
            </a:endParaRPr>
          </a:p>
        </p:txBody>
      </p:sp>
      <p:sp>
        <p:nvSpPr>
          <p:cNvPr id="2" name="Subtitle 2">
            <a:extLst>
              <a:ext uri="{FF2B5EF4-FFF2-40B4-BE49-F238E27FC236}">
                <a16:creationId xmlns:a16="http://schemas.microsoft.com/office/drawing/2014/main" id="{F78D1EA2-0A4A-4E59-0BF4-06923111A403}"/>
              </a:ext>
            </a:extLst>
          </p:cNvPr>
          <p:cNvSpPr txBox="1">
            <a:spLocks/>
          </p:cNvSpPr>
          <p:nvPr/>
        </p:nvSpPr>
        <p:spPr>
          <a:xfrm>
            <a:off x="-10281" y="1002290"/>
            <a:ext cx="9144000" cy="43891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chemeClr val="bg1">
                    <a:lumMod val="65000"/>
                  </a:schemeClr>
                </a:solidFill>
                <a:latin typeface="VAG Rounded Std Light" charset="0"/>
                <a:ea typeface="VAG Rounded Std Light" charset="0"/>
                <a:cs typeface="VAG Rounded Std Light" charset="0"/>
              </a:rPr>
              <a:t>Moggy’s new medicine</a:t>
            </a:r>
          </a:p>
        </p:txBody>
      </p:sp>
      <p:sp>
        <p:nvSpPr>
          <p:cNvPr id="3" name="TextBox 2">
            <a:extLst>
              <a:ext uri="{FF2B5EF4-FFF2-40B4-BE49-F238E27FC236}">
                <a16:creationId xmlns:a16="http://schemas.microsoft.com/office/drawing/2014/main" id="{A5719D9E-9DA0-911F-F8D8-1E564A47CA6A}"/>
              </a:ext>
            </a:extLst>
          </p:cNvPr>
          <p:cNvSpPr txBox="1"/>
          <p:nvPr/>
        </p:nvSpPr>
        <p:spPr>
          <a:xfrm>
            <a:off x="1405053" y="1527381"/>
            <a:ext cx="6333893" cy="1754326"/>
          </a:xfrm>
          <a:prstGeom prst="rect">
            <a:avLst/>
          </a:prstGeom>
          <a:noFill/>
        </p:spPr>
        <p:txBody>
          <a:bodyPr wrap="square" rtlCol="0">
            <a:spAutoFit/>
          </a:bodyPr>
          <a:lstStyle/>
          <a:p>
            <a:pPr algn="ctr"/>
            <a:r>
              <a:rPr lang="en-GB" sz="3600" b="1" dirty="0"/>
              <a:t>People with asthma should have a check-up with </a:t>
            </a:r>
            <a:br>
              <a:rPr lang="en-GB" sz="3600" b="1" dirty="0"/>
            </a:br>
            <a:r>
              <a:rPr lang="en-GB" sz="3600" b="1" dirty="0"/>
              <a:t>a health professional every year</a:t>
            </a:r>
          </a:p>
        </p:txBody>
      </p:sp>
      <p:pic>
        <p:nvPicPr>
          <p:cNvPr id="7" name="Picture 6">
            <a:extLst>
              <a:ext uri="{FF2B5EF4-FFF2-40B4-BE49-F238E27FC236}">
                <a16:creationId xmlns:a16="http://schemas.microsoft.com/office/drawing/2014/main" id="{2E71BA57-8A3B-D1B9-5BAA-0A65AC60EC57}"/>
              </a:ext>
            </a:extLst>
          </p:cNvPr>
          <p:cNvPicPr>
            <a:picLocks noChangeAspect="1"/>
          </p:cNvPicPr>
          <p:nvPr/>
        </p:nvPicPr>
        <p:blipFill>
          <a:blip r:embed="rId3"/>
          <a:stretch>
            <a:fillRect/>
          </a:stretch>
        </p:blipFill>
        <p:spPr>
          <a:xfrm>
            <a:off x="3569259" y="5291229"/>
            <a:ext cx="2069673" cy="1220785"/>
          </a:xfrm>
          <a:prstGeom prst="rect">
            <a:avLst/>
          </a:prstGeom>
        </p:spPr>
      </p:pic>
    </p:spTree>
    <p:extLst>
      <p:ext uri="{BB962C8B-B14F-4D97-AF65-F5344CB8AC3E}">
        <p14:creationId xmlns:p14="http://schemas.microsoft.com/office/powerpoint/2010/main" val="121606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1000"/>
                                        <p:tgtEl>
                                          <p:spTgt spid="5"/>
                                        </p:tgtEl>
                                      </p:cBhvr>
                                    </p:animEffect>
                                  </p:childTnLst>
                                </p:cTn>
                              </p:par>
                            </p:childTnLst>
                          </p:cTn>
                        </p:par>
                        <p:par>
                          <p:cTn id="17" fill="hold">
                            <p:stCondLst>
                              <p:cond delay="1000"/>
                            </p:stCondLst>
                            <p:childTnLst>
                              <p:par>
                                <p:cTn id="18" presetID="26" presetClass="emph" presetSubtype="0" fill="hold" grpId="1" nodeType="afterEffect">
                                  <p:stCondLst>
                                    <p:cond delay="0"/>
                                  </p:stCondLst>
                                  <p:childTnLst>
                                    <p:animEffect transition="out" filter="fade">
                                      <p:cBhvr>
                                        <p:cTn id="19" dur="500" tmFilter="0, 0; .2, .5; .8, .5; 1, 0"/>
                                        <p:tgtEl>
                                          <p:spTgt spid="5"/>
                                        </p:tgtEl>
                                      </p:cBhvr>
                                    </p:animEffect>
                                    <p:animScale>
                                      <p:cBhvr>
                                        <p:cTn id="20" dur="250" autoRev="1" fill="hold"/>
                                        <p:tgtEl>
                                          <p:spTgt spid="5"/>
                                        </p:tgtEl>
                                      </p:cBhvr>
                                      <p:by x="105000" y="105000"/>
                                    </p:animScale>
                                  </p:childTnLst>
                                </p:cTn>
                              </p:par>
                            </p:childTnLst>
                          </p:cTn>
                        </p:par>
                        <p:par>
                          <p:cTn id="21" fill="hold">
                            <p:stCondLst>
                              <p:cond delay="1500"/>
                            </p:stCondLst>
                            <p:childTnLst>
                              <p:par>
                                <p:cTn id="22" presetID="26" presetClass="emph" presetSubtype="0" fill="hold" grpId="1" nodeType="afterEffect">
                                  <p:stCondLst>
                                    <p:cond delay="0"/>
                                  </p:stCondLst>
                                  <p:childTnLst>
                                    <p:animEffect transition="out" filter="fade">
                                      <p:cBhvr>
                                        <p:cTn id="23" dur="500" tmFilter="0, 0; .2, .5; .8, .5; 1, 0"/>
                                        <p:tgtEl>
                                          <p:spTgt spid="6"/>
                                        </p:tgtEl>
                                      </p:cBhvr>
                                    </p:animEffect>
                                    <p:animScale>
                                      <p:cBhvr>
                                        <p:cTn id="24" dur="250" autoRev="1" fill="hold"/>
                                        <p:tgtEl>
                                          <p:spTgt spid="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p:bldP spid="6" grpId="1"/>
      <p:bldP spid="8"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311</TotalTime>
  <Words>335</Words>
  <Application>Microsoft Office PowerPoint</Application>
  <PresentationFormat>On-screen Show (4:3)</PresentationFormat>
  <Paragraphs>36</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VAG Rounded Std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Deborah  Flowers</dc:creator>
  <cp:lastModifiedBy>Jon Bull</cp:lastModifiedBy>
  <cp:revision>53</cp:revision>
  <dcterms:created xsi:type="dcterms:W3CDTF">2018-01-26T11:06:44Z</dcterms:created>
  <dcterms:modified xsi:type="dcterms:W3CDTF">2025-06-05T07:11:28Z</dcterms:modified>
</cp:coreProperties>
</file>